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569" r:id="rId2"/>
    <p:sldId id="567" r:id="rId3"/>
    <p:sldId id="568" r:id="rId4"/>
  </p:sldIdLst>
  <p:sldSz cx="12192000" cy="6858000"/>
  <p:notesSz cx="6808788" cy="9940925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CC00"/>
    <a:srgbClr val="FF0000"/>
    <a:srgbClr val="D9D9D9"/>
    <a:srgbClr val="BFBFBF"/>
    <a:srgbClr val="00B050"/>
    <a:srgbClr val="C6EFCE"/>
    <a:srgbClr val="E84C22"/>
    <a:srgbClr val="F2F2F2"/>
    <a:srgbClr val="DBE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6395" autoAdjust="0"/>
  </p:normalViewPr>
  <p:slideViewPr>
    <p:cSldViewPr snapToGrid="0">
      <p:cViewPr varScale="1">
        <p:scale>
          <a:sx n="67" d="100"/>
          <a:sy n="67" d="100"/>
        </p:scale>
        <p:origin x="512" y="48"/>
      </p:cViewPr>
      <p:guideLst/>
    </p:cSldViewPr>
  </p:slideViewPr>
  <p:outlineViewPr>
    <p:cViewPr>
      <p:scale>
        <a:sx n="33" d="100"/>
        <a:sy n="33" d="100"/>
      </p:scale>
      <p:origin x="-6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50475" cy="498772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8" y="4"/>
            <a:ext cx="2950475" cy="498772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r">
              <a:defRPr sz="1200"/>
            </a:lvl1pPr>
          </a:lstStyle>
          <a:p>
            <a:fld id="{0B429CD9-EF90-4522-830C-1AB5B4FBBA39}" type="datetime5">
              <a:rPr lang="pt-BR" smtClean="0"/>
              <a:t>27-abr-16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2155"/>
            <a:ext cx="2950475" cy="498771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8" y="9442155"/>
            <a:ext cx="2950475" cy="498771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r">
              <a:defRPr sz="1200"/>
            </a:lvl1pPr>
          </a:lstStyle>
          <a:p>
            <a:fld id="{EB1B8883-03C1-6F40-90EB-B5875442B9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6246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50475" cy="498772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6738" y="4"/>
            <a:ext cx="2950475" cy="498772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r">
              <a:defRPr sz="1200"/>
            </a:lvl1pPr>
          </a:lstStyle>
          <a:p>
            <a:fld id="{20C3C631-5DD9-4E9B-8B37-297CAEFD387A}" type="datetime5">
              <a:rPr lang="pt-BR" smtClean="0"/>
              <a:t>27-abr-16</a:t>
            </a:fld>
            <a:endParaRPr lang="pt-BR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9" rIns="91418" bIns="45709" rtlCol="0" anchor="ctr"/>
          <a:lstStyle/>
          <a:p>
            <a:endParaRPr lang="pt-BR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18" tIns="45709" rIns="91418" bIns="45709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2" y="9442155"/>
            <a:ext cx="2950475" cy="498771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6738" y="9442155"/>
            <a:ext cx="2950475" cy="498771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r">
              <a:defRPr sz="1200"/>
            </a:lvl1pPr>
          </a:lstStyle>
          <a:p>
            <a:fld id="{50003AF2-C0C1-4A2D-8FBB-AAB62F03C7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2781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518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8"/>
          <p:cNvSpPr/>
          <p:nvPr userDrawn="1"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CaixaDeTexto 6"/>
          <p:cNvSpPr txBox="1"/>
          <p:nvPr userDrawn="1"/>
        </p:nvSpPr>
        <p:spPr>
          <a:xfrm>
            <a:off x="4015315" y="1901279"/>
            <a:ext cx="4161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EAD TV Digital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62000"/>
            <a:ext cx="9720072" cy="1066800"/>
          </a:xfrm>
        </p:spPr>
        <p:txBody>
          <a:bodyPr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55800"/>
            <a:ext cx="9720073" cy="43535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8"/>
          <p:cNvSpPr/>
          <p:nvPr userDrawn="1"/>
        </p:nvSpPr>
        <p:spPr>
          <a:xfrm>
            <a:off x="0" y="1"/>
            <a:ext cx="12192000" cy="6006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Slide Number"/>
          <p:cNvSpPr txBox="1">
            <a:spLocks/>
          </p:cNvSpPr>
          <p:nvPr userDrawn="1"/>
        </p:nvSpPr>
        <p:spPr>
          <a:xfrm>
            <a:off x="11626852" y="6565901"/>
            <a:ext cx="283633" cy="155575"/>
          </a:xfrm>
          <a:prstGeom prst="rect">
            <a:avLst/>
          </a:prstGeom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58B2695-1EC2-49CB-BF0A-9D181109CEC4}" type="slidenum">
              <a:rPr lang="pt-BR" sz="1000"/>
              <a:pPr eaLnBrk="1" hangingPunct="1"/>
              <a:t>‹nº›</a:t>
            </a:fld>
            <a:endParaRPr lang="pt-BR" sz="10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87400"/>
            <a:ext cx="9720072" cy="9906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6" name="Rectangle 8"/>
          <p:cNvSpPr/>
          <p:nvPr userDrawn="1"/>
        </p:nvSpPr>
        <p:spPr>
          <a:xfrm>
            <a:off x="0" y="1"/>
            <a:ext cx="12192000" cy="6006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626852" y="6565901"/>
            <a:ext cx="283633" cy="155575"/>
          </a:xfrm>
          <a:prstGeom prst="rect">
            <a:avLst/>
          </a:prstGeom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58B2695-1EC2-49CB-BF0A-9D181109CEC4}" type="slidenum">
              <a:rPr lang="pt-BR" sz="1000"/>
              <a:pPr eaLnBrk="1" hangingPunct="1"/>
              <a:t>‹nº›</a:t>
            </a:fld>
            <a:endParaRPr lang="pt-BR" sz="10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 txBox="1">
            <a:spLocks/>
          </p:cNvSpPr>
          <p:nvPr userDrawn="1"/>
        </p:nvSpPr>
        <p:spPr>
          <a:xfrm>
            <a:off x="11626852" y="6565901"/>
            <a:ext cx="283633" cy="155575"/>
          </a:xfrm>
          <a:prstGeom prst="rect">
            <a:avLst/>
          </a:prstGeom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58B2695-1EC2-49CB-BF0A-9D181109CEC4}" type="slidenum">
              <a:rPr lang="pt-BR" sz="1000"/>
              <a:pPr eaLnBrk="1" hangingPunct="1"/>
              <a:t>‹nº›</a:t>
            </a:fld>
            <a:endParaRPr lang="pt-BR" sz="1000"/>
          </a:p>
        </p:txBody>
      </p:sp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pt-BR" smtClean="0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1207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o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31694591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6" name="Slide do think-cell" r:id="rId8" imgW="421" imgH="423" progId="TCLayout.ActiveDocument.1">
                  <p:embed/>
                </p:oleObj>
              </mc:Choice>
              <mc:Fallback>
                <p:oleObj name="Slide do think-cell" r:id="rId8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826324"/>
            <a:ext cx="972007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966391"/>
            <a:ext cx="9720073" cy="434296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8"/>
          <p:cNvSpPr/>
          <p:nvPr userDrawn="1"/>
        </p:nvSpPr>
        <p:spPr>
          <a:xfrm>
            <a:off x="0" y="1"/>
            <a:ext cx="12192000" cy="6006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lide Number"/>
          <p:cNvSpPr txBox="1">
            <a:spLocks/>
          </p:cNvSpPr>
          <p:nvPr userDrawn="1"/>
        </p:nvSpPr>
        <p:spPr>
          <a:xfrm>
            <a:off x="11626852" y="6565901"/>
            <a:ext cx="283633" cy="155575"/>
          </a:xfrm>
          <a:prstGeom prst="rect">
            <a:avLst/>
          </a:prstGeom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58B2695-1EC2-49CB-BF0A-9D181109CEC4}" type="slidenum">
              <a:rPr lang="pt-BR" sz="1000"/>
              <a:pPr eaLnBrk="1" hangingPunct="1"/>
              <a:t>‹nº›</a:t>
            </a:fld>
            <a:endParaRPr lang="pt-BR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61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Distribuição em condomínios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27/04/2016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998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5762799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80" name="Slide do think-cell" r:id="rId4" imgW="421" imgH="423" progId="TCLayout.ActiveDocument.1">
                  <p:embed/>
                </p:oleObj>
              </mc:Choice>
              <mc:Fallback>
                <p:oleObj name="Slide do think-cell" r:id="rId4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3734873" y="1909482"/>
            <a:ext cx="6296633" cy="4593449"/>
          </a:xfrm>
          <a:prstGeom prst="roundRect">
            <a:avLst>
              <a:gd name="adj" fmla="val 2632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3"/>
          <p:cNvSpPr/>
          <p:nvPr/>
        </p:nvSpPr>
        <p:spPr>
          <a:xfrm>
            <a:off x="3949308" y="2009023"/>
            <a:ext cx="5947727" cy="4378330"/>
          </a:xfrm>
          <a:prstGeom prst="rect">
            <a:avLst/>
          </a:prstGeom>
          <a:solidFill>
            <a:srgbClr val="FFFFCC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252000" rtlCol="0" anchor="t"/>
          <a:lstStyle/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 smtClean="0">
                <a:solidFill>
                  <a:schemeClr val="tx1"/>
                </a:solidFill>
              </a:rPr>
              <a:t>Paranoá Parque (</a:t>
            </a:r>
            <a:r>
              <a:rPr lang="pt-BR" dirty="0" smtClean="0">
                <a:solidFill>
                  <a:schemeClr val="tx1"/>
                </a:solidFill>
              </a:rPr>
              <a:t>condomínio com </a:t>
            </a:r>
            <a:r>
              <a:rPr lang="pt-BR" b="1" dirty="0" smtClean="0">
                <a:solidFill>
                  <a:schemeClr val="accent6"/>
                </a:solidFill>
              </a:rPr>
              <a:t>6.240 </a:t>
            </a:r>
            <a:r>
              <a:rPr lang="pt-BR" dirty="0" smtClean="0">
                <a:solidFill>
                  <a:schemeClr val="tx1"/>
                </a:solidFill>
              </a:rPr>
              <a:t>unidades</a:t>
            </a:r>
            <a:r>
              <a:rPr lang="pt-BR" b="1" dirty="0" smtClean="0">
                <a:solidFill>
                  <a:schemeClr val="tx1"/>
                </a:solidFill>
              </a:rPr>
              <a:t>)</a:t>
            </a:r>
            <a:endParaRPr lang="pt-BR" dirty="0" smtClean="0">
              <a:solidFill>
                <a:schemeClr val="tx1"/>
              </a:solidFill>
            </a:endParaRPr>
          </a:p>
          <a:p>
            <a:pPr marL="460375" lvl="1" indent="-285750">
              <a:spcBef>
                <a:spcPts val="600"/>
              </a:spcBef>
              <a:spcAft>
                <a:spcPts val="600"/>
              </a:spcAft>
              <a:buFont typeface="Tw Cen MT" panose="020B0602020104020603" pitchFamily="34" charset="0"/>
              <a:buChar char="–"/>
            </a:pPr>
            <a:r>
              <a:rPr lang="pt-BR" dirty="0" smtClean="0">
                <a:solidFill>
                  <a:schemeClr val="tx1"/>
                </a:solidFill>
              </a:rPr>
              <a:t>Número de beneficiários (BF) residentes no </a:t>
            </a:r>
            <a:r>
              <a:rPr lang="pt-BR" b="1" dirty="0" smtClean="0">
                <a:solidFill>
                  <a:schemeClr val="tx1"/>
                </a:solidFill>
              </a:rPr>
              <a:t>bairro Paranoá</a:t>
            </a:r>
            <a:r>
              <a:rPr lang="pt-BR" dirty="0" smtClean="0">
                <a:solidFill>
                  <a:schemeClr val="tx1"/>
                </a:solidFill>
              </a:rPr>
              <a:t>: </a:t>
            </a:r>
            <a:r>
              <a:rPr lang="pt-BR" b="1" dirty="0">
                <a:solidFill>
                  <a:schemeClr val="accent6"/>
                </a:solidFill>
              </a:rPr>
              <a:t>3.038</a:t>
            </a:r>
          </a:p>
          <a:p>
            <a:pPr marL="460375" lvl="1" indent="-285750">
              <a:spcBef>
                <a:spcPts val="600"/>
              </a:spcBef>
              <a:spcAft>
                <a:spcPts val="600"/>
              </a:spcAft>
              <a:buFont typeface="Tw Cen MT" panose="020B0602020104020603" pitchFamily="34" charset="0"/>
              <a:buChar char="–"/>
            </a:pPr>
            <a:r>
              <a:rPr lang="pt-BR" dirty="0">
                <a:solidFill>
                  <a:schemeClr val="tx1"/>
                </a:solidFill>
              </a:rPr>
              <a:t>Número de </a:t>
            </a:r>
            <a:r>
              <a:rPr lang="pt-BR" dirty="0" smtClean="0">
                <a:solidFill>
                  <a:schemeClr val="tx1"/>
                </a:solidFill>
              </a:rPr>
              <a:t>beneficiários¹ (CDU) </a:t>
            </a:r>
            <a:r>
              <a:rPr lang="pt-BR" dirty="0">
                <a:solidFill>
                  <a:schemeClr val="tx1"/>
                </a:solidFill>
              </a:rPr>
              <a:t>residentes no </a:t>
            </a:r>
            <a:r>
              <a:rPr lang="pt-BR" b="1" dirty="0">
                <a:solidFill>
                  <a:schemeClr val="tx1"/>
                </a:solidFill>
              </a:rPr>
              <a:t>bairro Paranoá</a:t>
            </a:r>
            <a:r>
              <a:rPr lang="pt-BR" dirty="0" smtClean="0">
                <a:solidFill>
                  <a:schemeClr val="tx1"/>
                </a:solidFill>
              </a:rPr>
              <a:t>: </a:t>
            </a:r>
            <a:r>
              <a:rPr lang="pt-BR" b="1" dirty="0">
                <a:solidFill>
                  <a:schemeClr val="accent6"/>
                </a:solidFill>
              </a:rPr>
              <a:t>3.997</a:t>
            </a:r>
            <a:r>
              <a:rPr lang="pt-BR" dirty="0" smtClean="0">
                <a:solidFill>
                  <a:schemeClr val="tx1"/>
                </a:solidFill>
              </a:rPr>
              <a:t/>
            </a:r>
            <a:br>
              <a:rPr lang="pt-BR" dirty="0" smtClean="0">
                <a:solidFill>
                  <a:schemeClr val="tx1"/>
                </a:solidFill>
              </a:rPr>
            </a:br>
            <a:endParaRPr lang="pt-BR" dirty="0" smtClean="0">
              <a:solidFill>
                <a:schemeClr val="tx1"/>
              </a:solidFill>
            </a:endParaRP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000" b="1" dirty="0" smtClean="0">
                <a:solidFill>
                  <a:schemeClr val="tx1"/>
                </a:solidFill>
              </a:rPr>
              <a:t>Residencial Parque do Riacho (</a:t>
            </a:r>
            <a:r>
              <a:rPr lang="pt-BR" dirty="0">
                <a:solidFill>
                  <a:schemeClr val="tx1"/>
                </a:solidFill>
              </a:rPr>
              <a:t>condomínio com </a:t>
            </a:r>
            <a:r>
              <a:rPr lang="pt-BR" b="1" dirty="0" smtClean="0">
                <a:solidFill>
                  <a:schemeClr val="accent6"/>
                </a:solidFill>
              </a:rPr>
              <a:t>5.418 </a:t>
            </a:r>
            <a:r>
              <a:rPr lang="pt-BR" dirty="0" smtClean="0">
                <a:solidFill>
                  <a:schemeClr val="tx1"/>
                </a:solidFill>
              </a:rPr>
              <a:t>unidades</a:t>
            </a:r>
            <a:r>
              <a:rPr lang="pt-BR" b="1" dirty="0" smtClean="0">
                <a:solidFill>
                  <a:schemeClr val="tx1"/>
                </a:solidFill>
              </a:rPr>
              <a:t>)</a:t>
            </a:r>
            <a:endParaRPr lang="pt-BR" dirty="0" smtClean="0">
              <a:solidFill>
                <a:schemeClr val="tx1"/>
              </a:solidFill>
            </a:endParaRPr>
          </a:p>
          <a:p>
            <a:pPr marL="460375" lvl="1" indent="-285750">
              <a:spcBef>
                <a:spcPts val="600"/>
              </a:spcBef>
              <a:spcAft>
                <a:spcPts val="600"/>
              </a:spcAft>
              <a:buFont typeface="Tw Cen MT" panose="020B0602020104020603" pitchFamily="34" charset="0"/>
              <a:buChar char="–"/>
            </a:pPr>
            <a:r>
              <a:rPr lang="pt-BR" dirty="0">
                <a:solidFill>
                  <a:schemeClr val="tx1"/>
                </a:solidFill>
              </a:rPr>
              <a:t>Número de beneficiários (BF) residentes no </a:t>
            </a:r>
            <a:r>
              <a:rPr lang="pt-BR" b="1" dirty="0">
                <a:solidFill>
                  <a:schemeClr val="tx1"/>
                </a:solidFill>
              </a:rPr>
              <a:t>bairro Riacho Fundo II</a:t>
            </a:r>
            <a:r>
              <a:rPr lang="pt-BR" dirty="0" smtClean="0">
                <a:solidFill>
                  <a:schemeClr val="tx1"/>
                </a:solidFill>
              </a:rPr>
              <a:t>: </a:t>
            </a:r>
            <a:r>
              <a:rPr lang="pt-BR" b="1" dirty="0">
                <a:solidFill>
                  <a:schemeClr val="accent6"/>
                </a:solidFill>
              </a:rPr>
              <a:t>1.954</a:t>
            </a:r>
          </a:p>
          <a:p>
            <a:pPr marL="460375" lvl="1" indent="-285750">
              <a:spcBef>
                <a:spcPts val="600"/>
              </a:spcBef>
              <a:spcAft>
                <a:spcPts val="600"/>
              </a:spcAft>
              <a:buFont typeface="Tw Cen MT" panose="020B0602020104020603" pitchFamily="34" charset="0"/>
              <a:buChar char="–"/>
            </a:pPr>
            <a:r>
              <a:rPr lang="pt-BR" dirty="0">
                <a:solidFill>
                  <a:schemeClr val="tx1"/>
                </a:solidFill>
              </a:rPr>
              <a:t>Número de </a:t>
            </a:r>
            <a:r>
              <a:rPr lang="pt-BR" dirty="0" smtClean="0">
                <a:solidFill>
                  <a:schemeClr val="tx1"/>
                </a:solidFill>
              </a:rPr>
              <a:t>beneficiários¹ </a:t>
            </a:r>
            <a:r>
              <a:rPr lang="pt-BR" dirty="0">
                <a:solidFill>
                  <a:schemeClr val="tx1"/>
                </a:solidFill>
              </a:rPr>
              <a:t>(CDU) residentes no </a:t>
            </a:r>
            <a:r>
              <a:rPr lang="pt-BR" b="1" dirty="0" smtClean="0">
                <a:solidFill>
                  <a:schemeClr val="tx1"/>
                </a:solidFill>
              </a:rPr>
              <a:t>bairro Riacho Fundo II</a:t>
            </a:r>
            <a:r>
              <a:rPr lang="pt-BR" dirty="0" smtClean="0">
                <a:solidFill>
                  <a:schemeClr val="tx1"/>
                </a:solidFill>
              </a:rPr>
              <a:t>: </a:t>
            </a:r>
            <a:r>
              <a:rPr lang="pt-BR" b="1" dirty="0" smtClean="0">
                <a:solidFill>
                  <a:schemeClr val="accent6"/>
                </a:solidFill>
              </a:rPr>
              <a:t>2.571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395372" name="Picture 108" descr="http://www.politicadistrital.com.br/wp-content/uploads/2015/07/fotos3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2200" y="2378355"/>
            <a:ext cx="2563999" cy="137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92120" y="2562589"/>
            <a:ext cx="2952000" cy="68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Caracterização</a:t>
            </a:r>
            <a:endParaRPr lang="pt-BR" sz="1600" b="1" spc="-10" dirty="0">
              <a:solidFill>
                <a:schemeClr val="tx1"/>
              </a:solidFill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492120" y="3430823"/>
            <a:ext cx="2952000" cy="68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Plano de Ação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6297" y="3381440"/>
            <a:ext cx="3143645" cy="8309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4"/>
          <p:cNvSpPr txBox="1"/>
          <p:nvPr/>
        </p:nvSpPr>
        <p:spPr>
          <a:xfrm>
            <a:off x="535112" y="2009023"/>
            <a:ext cx="29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5">
                    <a:lumMod val="75000"/>
                  </a:schemeClr>
                </a:solidFill>
              </a:rPr>
              <a:t>Etapa</a:t>
            </a:r>
          </a:p>
        </p:txBody>
      </p:sp>
      <p:sp>
        <p:nvSpPr>
          <p:cNvPr id="27" name="Isosceles Triangle 26"/>
          <p:cNvSpPr/>
          <p:nvPr/>
        </p:nvSpPr>
        <p:spPr>
          <a:xfrm rot="5400000">
            <a:off x="3266268" y="3188565"/>
            <a:ext cx="684000" cy="10800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Título 2"/>
          <p:cNvSpPr>
            <a:spLocks noGrp="1"/>
          </p:cNvSpPr>
          <p:nvPr>
            <p:ph type="title"/>
          </p:nvPr>
        </p:nvSpPr>
        <p:spPr>
          <a:xfrm>
            <a:off x="1024128" y="826324"/>
            <a:ext cx="9720072" cy="914400"/>
          </a:xfrm>
        </p:spPr>
        <p:txBody>
          <a:bodyPr>
            <a:noAutofit/>
          </a:bodyPr>
          <a:lstStyle/>
          <a:p>
            <a:r>
              <a:rPr lang="pt-BR" sz="3600" dirty="0" smtClean="0">
                <a:solidFill>
                  <a:schemeClr val="tx1"/>
                </a:solidFill>
              </a:rPr>
              <a:t>Distribuição em Condomínios - Brasília</a:t>
            </a:r>
            <a:endParaRPr lang="pt-BR" sz="3600" dirty="0">
              <a:solidFill>
                <a:schemeClr val="tx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5494" y="6502932"/>
            <a:ext cx="10488706" cy="31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1400" dirty="0" smtClean="0"/>
              <a:t>Estimativa do número de </a:t>
            </a:r>
            <a:r>
              <a:rPr lang="pt-BR" sz="1400" dirty="0" err="1" smtClean="0"/>
              <a:t>CDUs</a:t>
            </a:r>
            <a:r>
              <a:rPr lang="pt-BR" sz="1400" dirty="0" smtClean="0"/>
              <a:t> no bairro de acordo com a proporção CDU/BF em Brasília</a:t>
            </a:r>
            <a:endParaRPr lang="pt-BR" sz="1400" dirty="0"/>
          </a:p>
        </p:txBody>
      </p:sp>
      <p:pic>
        <p:nvPicPr>
          <p:cNvPr id="395375" name="Picture 111" descr="http://clpeng.com.br/wp-content/plugins/doptg/uploads/bdwkQh1nG3h2b9PCzLgcbxpH51tZsSPwKBL61yKOk3SG1YXc2Bj6EAK4cmOynBsG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611" y="4624662"/>
            <a:ext cx="2523588" cy="142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4817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08" name="Slide do think-cell" r:id="rId4" imgW="421" imgH="423" progId="TCLayout.ActiveDocument.1">
                  <p:embed/>
                </p:oleObj>
              </mc:Choice>
              <mc:Fallback>
                <p:oleObj name="Slide do think-cell" r:id="rId4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3734873" y="1896035"/>
            <a:ext cx="8216722" cy="4683296"/>
          </a:xfrm>
          <a:prstGeom prst="roundRect">
            <a:avLst>
              <a:gd name="adj" fmla="val 2632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3"/>
          <p:cNvSpPr/>
          <p:nvPr/>
        </p:nvSpPr>
        <p:spPr>
          <a:xfrm>
            <a:off x="3949308" y="2009023"/>
            <a:ext cx="7789973" cy="4512801"/>
          </a:xfrm>
          <a:prstGeom prst="rect">
            <a:avLst/>
          </a:prstGeom>
          <a:solidFill>
            <a:srgbClr val="FFFFCC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252000" rtlCol="0" anchor="ctr"/>
          <a:lstStyle/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</a:rPr>
              <a:t>Comunicação</a:t>
            </a:r>
          </a:p>
          <a:p>
            <a:pPr marL="460375" lvl="1" indent="-285750">
              <a:spcBef>
                <a:spcPts val="600"/>
              </a:spcBef>
              <a:buFont typeface="Tw Cen MT" panose="020B0602020104020603" pitchFamily="34" charset="0"/>
              <a:buChar char="–"/>
            </a:pPr>
            <a:r>
              <a:rPr lang="pt-BR" sz="1600" dirty="0" smtClean="0">
                <a:solidFill>
                  <a:schemeClr val="tx1"/>
                </a:solidFill>
              </a:rPr>
              <a:t>Parcerias com </a:t>
            </a:r>
            <a:r>
              <a:rPr lang="pt-BR" sz="1600" b="1" dirty="0">
                <a:solidFill>
                  <a:schemeClr val="accent6"/>
                </a:solidFill>
              </a:rPr>
              <a:t>síndicos</a:t>
            </a:r>
          </a:p>
          <a:p>
            <a:pPr marL="460375" lvl="1" indent="-285750">
              <a:spcBef>
                <a:spcPts val="600"/>
              </a:spcBef>
              <a:buFont typeface="Tw Cen MT" panose="020B0602020104020603" pitchFamily="34" charset="0"/>
              <a:buChar char="–"/>
            </a:pPr>
            <a:r>
              <a:rPr lang="pt-BR" sz="1600" dirty="0" smtClean="0">
                <a:solidFill>
                  <a:schemeClr val="tx1"/>
                </a:solidFill>
              </a:rPr>
              <a:t>Afixação de </a:t>
            </a:r>
            <a:r>
              <a:rPr lang="pt-BR" sz="1600" b="1" dirty="0">
                <a:solidFill>
                  <a:schemeClr val="accent6"/>
                </a:solidFill>
              </a:rPr>
              <a:t>faixas e cartazes</a:t>
            </a:r>
          </a:p>
          <a:p>
            <a:pPr marL="460375" lvl="1" indent="-285750">
              <a:spcBef>
                <a:spcPts val="600"/>
              </a:spcBef>
              <a:buFont typeface="Tw Cen MT" panose="020B0602020104020603" pitchFamily="34" charset="0"/>
              <a:buChar char="–"/>
            </a:pPr>
            <a:r>
              <a:rPr lang="pt-BR" sz="1600" dirty="0" smtClean="0">
                <a:solidFill>
                  <a:schemeClr val="tx1"/>
                </a:solidFill>
              </a:rPr>
              <a:t>Distribuição de </a:t>
            </a:r>
            <a:r>
              <a:rPr lang="pt-BR" sz="1600" b="1" dirty="0">
                <a:solidFill>
                  <a:schemeClr val="accent6"/>
                </a:solidFill>
              </a:rPr>
              <a:t>folhetos</a:t>
            </a:r>
            <a:r>
              <a:rPr lang="pt-BR" sz="1600" dirty="0" smtClean="0">
                <a:solidFill>
                  <a:schemeClr val="tx1"/>
                </a:solidFill>
              </a:rPr>
              <a:t/>
            </a:r>
            <a:br>
              <a:rPr lang="pt-BR" sz="1600" dirty="0" smtClean="0">
                <a:solidFill>
                  <a:schemeClr val="tx1"/>
                </a:solidFill>
              </a:rPr>
            </a:br>
            <a:endParaRPr lang="pt-BR" sz="1600" dirty="0" smtClean="0">
              <a:solidFill>
                <a:schemeClr val="tx1"/>
              </a:solidFill>
            </a:endParaRPr>
          </a:p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</a:rPr>
              <a:t>Agendamento</a:t>
            </a:r>
          </a:p>
          <a:p>
            <a:pPr marL="460375" lvl="1" indent="-285750">
              <a:spcBef>
                <a:spcPts val="600"/>
              </a:spcBef>
              <a:buFont typeface="Tw Cen MT" panose="020B0602020104020603" pitchFamily="34" charset="0"/>
              <a:buChar char="–"/>
            </a:pPr>
            <a:r>
              <a:rPr lang="pt-BR" sz="1600" dirty="0" smtClean="0">
                <a:solidFill>
                  <a:schemeClr val="tx1"/>
                </a:solidFill>
              </a:rPr>
              <a:t>Atendimento prioritário através de </a:t>
            </a:r>
            <a:r>
              <a:rPr lang="pt-BR" sz="1600" b="1" dirty="0">
                <a:solidFill>
                  <a:schemeClr val="accent6"/>
                </a:solidFill>
              </a:rPr>
              <a:t>representantes </a:t>
            </a:r>
            <a:r>
              <a:rPr lang="pt-BR" sz="1600" b="1" dirty="0" smtClean="0">
                <a:solidFill>
                  <a:schemeClr val="accent6"/>
                </a:solidFill>
              </a:rPr>
              <a:t>EAD</a:t>
            </a:r>
            <a:r>
              <a:rPr lang="pt-BR" sz="1600" dirty="0" smtClean="0">
                <a:solidFill>
                  <a:schemeClr val="tx1"/>
                </a:solidFill>
              </a:rPr>
              <a:t> </a:t>
            </a:r>
            <a:r>
              <a:rPr lang="pt-BR" sz="1600" b="1" dirty="0">
                <a:solidFill>
                  <a:schemeClr val="accent6"/>
                </a:solidFill>
              </a:rPr>
              <a:t>presentes nos condomínios </a:t>
            </a:r>
            <a:r>
              <a:rPr lang="pt-BR" sz="1600" dirty="0">
                <a:solidFill>
                  <a:schemeClr val="tx1"/>
                </a:solidFill>
              </a:rPr>
              <a:t>em datas pré-definidas</a:t>
            </a:r>
            <a:r>
              <a:rPr lang="pt-BR" sz="1600" dirty="0" smtClean="0">
                <a:solidFill>
                  <a:schemeClr val="tx1"/>
                </a:solidFill>
              </a:rPr>
              <a:t>, nos </a:t>
            </a:r>
            <a:r>
              <a:rPr lang="pt-BR" sz="1600" b="1" dirty="0">
                <a:solidFill>
                  <a:schemeClr val="accent6"/>
                </a:solidFill>
              </a:rPr>
              <a:t>horários de maior entrada e saída</a:t>
            </a:r>
            <a:r>
              <a:rPr lang="pt-BR" sz="1600" dirty="0" smtClean="0">
                <a:solidFill>
                  <a:schemeClr val="tx1"/>
                </a:solidFill>
              </a:rPr>
              <a:t> de moradores</a:t>
            </a:r>
          </a:p>
          <a:p>
            <a:pPr marL="460375" lvl="1" indent="-285750">
              <a:spcBef>
                <a:spcPts val="600"/>
              </a:spcBef>
              <a:buFont typeface="Tw Cen MT" panose="020B0602020104020603" pitchFamily="34" charset="0"/>
              <a:buChar char="–"/>
            </a:pPr>
            <a:r>
              <a:rPr lang="pt-BR" sz="1600" dirty="0" smtClean="0">
                <a:solidFill>
                  <a:schemeClr val="tx1"/>
                </a:solidFill>
              </a:rPr>
              <a:t>Atendimento complementar </a:t>
            </a:r>
            <a:r>
              <a:rPr lang="pt-BR" sz="1600" b="1" dirty="0">
                <a:solidFill>
                  <a:schemeClr val="accent6"/>
                </a:solidFill>
              </a:rPr>
              <a:t>via</a:t>
            </a:r>
            <a:r>
              <a:rPr lang="pt-BR" sz="1600" dirty="0" smtClean="0">
                <a:solidFill>
                  <a:schemeClr val="tx1"/>
                </a:solidFill>
              </a:rPr>
              <a:t> </a:t>
            </a:r>
            <a:r>
              <a:rPr lang="pt-BR" sz="1600" b="1" dirty="0">
                <a:solidFill>
                  <a:schemeClr val="accent6"/>
                </a:solidFill>
              </a:rPr>
              <a:t>site e 147</a:t>
            </a:r>
            <a:br>
              <a:rPr lang="pt-BR" sz="1600" b="1" dirty="0">
                <a:solidFill>
                  <a:schemeClr val="accent6"/>
                </a:solidFill>
              </a:rPr>
            </a:br>
            <a:endParaRPr lang="pt-BR" sz="1600" b="1" dirty="0">
              <a:solidFill>
                <a:schemeClr val="accent6"/>
              </a:solidFill>
            </a:endParaRPr>
          </a:p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b="1" dirty="0" smtClean="0">
                <a:solidFill>
                  <a:schemeClr val="tx1"/>
                </a:solidFill>
              </a:rPr>
              <a:t>Entrega</a:t>
            </a:r>
            <a:endParaRPr lang="pt-BR" b="1" dirty="0">
              <a:solidFill>
                <a:schemeClr val="tx1"/>
              </a:solidFill>
            </a:endParaRPr>
          </a:p>
          <a:p>
            <a:pPr marL="460375" lvl="1" indent="-285750">
              <a:spcBef>
                <a:spcPts val="600"/>
              </a:spcBef>
              <a:buFont typeface="Tw Cen MT" panose="020B0602020104020603" pitchFamily="34" charset="0"/>
              <a:buChar char="–"/>
            </a:pPr>
            <a:r>
              <a:rPr lang="pt-BR" sz="1600" b="1" dirty="0" smtClean="0">
                <a:solidFill>
                  <a:schemeClr val="accent6"/>
                </a:solidFill>
              </a:rPr>
              <a:t>Distribuição realizada aos finais de semana </a:t>
            </a:r>
            <a:r>
              <a:rPr lang="pt-BR" sz="1600" dirty="0" smtClean="0">
                <a:solidFill>
                  <a:schemeClr val="tx1"/>
                </a:solidFill>
              </a:rPr>
              <a:t>com </a:t>
            </a:r>
            <a:r>
              <a:rPr lang="pt-BR" sz="1600" b="1" dirty="0" err="1" smtClean="0">
                <a:solidFill>
                  <a:schemeClr val="accent6"/>
                </a:solidFill>
              </a:rPr>
              <a:t>PAs</a:t>
            </a:r>
            <a:r>
              <a:rPr lang="pt-BR" sz="1600" b="1" dirty="0" smtClean="0">
                <a:solidFill>
                  <a:schemeClr val="accent6"/>
                </a:solidFill>
              </a:rPr>
              <a:t> </a:t>
            </a:r>
            <a:r>
              <a:rPr lang="pt-BR" sz="1600" b="1" dirty="0">
                <a:solidFill>
                  <a:schemeClr val="accent6"/>
                </a:solidFill>
              </a:rPr>
              <a:t>dedicados </a:t>
            </a:r>
            <a:r>
              <a:rPr lang="pt-BR" sz="1600" dirty="0" smtClean="0">
                <a:solidFill>
                  <a:schemeClr val="tx1"/>
                </a:solidFill>
              </a:rPr>
              <a:t>em cada condomínio para entrega e treinamento</a:t>
            </a:r>
          </a:p>
          <a:p>
            <a:pPr marL="460375" lvl="1" indent="-285750">
              <a:spcBef>
                <a:spcPts val="600"/>
              </a:spcBef>
              <a:buFont typeface="Tw Cen MT" panose="020B0602020104020603" pitchFamily="34" charset="0"/>
              <a:buChar char="–"/>
            </a:pPr>
            <a:r>
              <a:rPr lang="pt-BR" sz="1600" dirty="0" smtClean="0">
                <a:solidFill>
                  <a:schemeClr val="tx1"/>
                </a:solidFill>
              </a:rPr>
              <a:t>Tempo de operação dependerá do </a:t>
            </a:r>
            <a:r>
              <a:rPr lang="pt-BR" sz="1600" b="1" dirty="0" smtClean="0">
                <a:solidFill>
                  <a:schemeClr val="accent6"/>
                </a:solidFill>
              </a:rPr>
              <a:t>volume de entregas </a:t>
            </a:r>
            <a:r>
              <a:rPr lang="pt-BR" sz="1600" dirty="0" smtClean="0">
                <a:solidFill>
                  <a:schemeClr val="tx1"/>
                </a:solidFill>
              </a:rPr>
              <a:t>sendo realizado</a:t>
            </a:r>
          </a:p>
        </p:txBody>
      </p:sp>
      <p:sp>
        <p:nvSpPr>
          <p:cNvPr id="8" name="Rectangle 7"/>
          <p:cNvSpPr/>
          <p:nvPr/>
        </p:nvSpPr>
        <p:spPr>
          <a:xfrm>
            <a:off x="492120" y="2562589"/>
            <a:ext cx="2952000" cy="68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Caracterização</a:t>
            </a:r>
            <a:endParaRPr lang="pt-BR" sz="1600" b="1" spc="-10" dirty="0">
              <a:solidFill>
                <a:schemeClr val="tx1"/>
              </a:solidFill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492120" y="3430823"/>
            <a:ext cx="2952000" cy="68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pt-BR" sz="1600" b="1" dirty="0" smtClean="0">
                <a:solidFill>
                  <a:schemeClr val="tx1"/>
                </a:solidFill>
              </a:rPr>
              <a:t>Plano de Ação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6297" y="2485081"/>
            <a:ext cx="3143645" cy="8309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4"/>
          <p:cNvSpPr txBox="1"/>
          <p:nvPr/>
        </p:nvSpPr>
        <p:spPr>
          <a:xfrm>
            <a:off x="535112" y="2009023"/>
            <a:ext cx="292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5">
                    <a:lumMod val="75000"/>
                  </a:schemeClr>
                </a:solidFill>
              </a:rPr>
              <a:t>Etapa</a:t>
            </a:r>
          </a:p>
        </p:txBody>
      </p:sp>
      <p:sp>
        <p:nvSpPr>
          <p:cNvPr id="27" name="Isosceles Triangle 26"/>
          <p:cNvSpPr/>
          <p:nvPr/>
        </p:nvSpPr>
        <p:spPr>
          <a:xfrm rot="5400000">
            <a:off x="3266268" y="3188565"/>
            <a:ext cx="684000" cy="10800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Título 2"/>
          <p:cNvSpPr>
            <a:spLocks noGrp="1"/>
          </p:cNvSpPr>
          <p:nvPr>
            <p:ph type="title"/>
          </p:nvPr>
        </p:nvSpPr>
        <p:spPr>
          <a:xfrm>
            <a:off x="1024128" y="826324"/>
            <a:ext cx="9720072" cy="914400"/>
          </a:xfrm>
        </p:spPr>
        <p:txBody>
          <a:bodyPr>
            <a:noAutofit/>
          </a:bodyPr>
          <a:lstStyle/>
          <a:p>
            <a:r>
              <a:rPr lang="pt-BR" sz="3600" dirty="0" smtClean="0">
                <a:solidFill>
                  <a:schemeClr val="tx1"/>
                </a:solidFill>
              </a:rPr>
              <a:t>Distribuição em Condomínios - Brasília</a:t>
            </a:r>
            <a:endParaRPr 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7574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6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 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bNumberIsYear val=&quot;0&quot;/&gt;&lt;m_strFormatTime&gt;%d.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7&quot;&gt;&lt;elem m_fUsage=&quot;1.47829690000000010000E+000&quot;&gt;&lt;m_msothmcolidx val=&quot;0&quot;/&gt;&lt;m_rgb r=&quot;1F&quot; g=&quot;83&quot; b=&quot;05&quot;/&gt;&lt;m_nBrightness val=&quot;0&quot;/&gt;&lt;/elem&gt;&lt;elem m_fUsage=&quot;1.15946721000000030000E+000&quot;&gt;&lt;m_msothmcolidx val=&quot;0&quot;/&gt;&lt;m_rgb r=&quot;0A&quot; g=&quot;BC&quot; b=&quot;BC&quot;/&gt;&lt;m_nBrightness val=&quot;0&quot;/&gt;&lt;/elem&gt;&lt;elem m_fUsage=&quot;1.09242953648100020000E+000&quot;&gt;&lt;m_msothmcolidx val=&quot;0&quot;/&gt;&lt;m_rgb r=&quot;F5&quot; g=&quot;67&quot; b=&quot;67&quot;/&gt;&lt;m_nBrightness val=&quot;0&quot;/&gt;&lt;/elem&gt;&lt;elem m_fUsage=&quot;1.04352048900000030000E+000&quot;&gt;&lt;m_msothmcolidx val=&quot;0&quot;/&gt;&lt;m_rgb r=&quot;E8&quot; g=&quot;F8&quot; b=&quot;29&quot;/&gt;&lt;m_nBrightness val=&quot;0&quot;/&gt;&lt;/elem&gt;&lt;elem m_fUsage=&quot;9.39168440100000220000E-001&quot;&gt;&lt;m_msothmcolidx val=&quot;0&quot;/&gt;&lt;m_rgb r=&quot;89&quot; g=&quot;2C&quot; b=&quot;B1&quot;/&gt;&lt;m_nBrightness val=&quot;0&quot;/&gt;&lt;/elem&gt;&lt;elem m_fUsage=&quot;9.00000000000000020000E-001&quot;&gt;&lt;m_msothmcolidx val=&quot;0&quot;/&gt;&lt;m_rgb r=&quot;EF&quot; g=&quot;52&quot; b=&quot;99&quot;/&gt;&lt;m_nBrightness val=&quot;0&quot;/&gt;&lt;/elem&gt;&lt;elem m_fUsage=&quot;8.45251596090000220000E-001&quot;&gt;&lt;m_msothmcolidx val=&quot;0&quot;/&gt;&lt;m_rgb r=&quot;43&quot; g=&quot;C4&quot; b=&quot;04&quot;/&gt;&lt;m_nBrightness val=&quot;0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Laranja Vermelho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13155</TotalTime>
  <Words>83</Words>
  <Application>Microsoft Office PowerPoint</Application>
  <PresentationFormat>Widescreen</PresentationFormat>
  <Paragraphs>27</Paragraphs>
  <Slides>3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2" baseType="lpstr">
      <vt:lpstr>Arial Unicode MS</vt:lpstr>
      <vt:lpstr>MS PGothic</vt:lpstr>
      <vt:lpstr>Arial</vt:lpstr>
      <vt:lpstr>Calibri</vt:lpstr>
      <vt:lpstr>Tw Cen MT</vt:lpstr>
      <vt:lpstr>Tw Cen MT Condensed</vt:lpstr>
      <vt:lpstr>Wingdings 3</vt:lpstr>
      <vt:lpstr>Integral</vt:lpstr>
      <vt:lpstr>Slide do think-cell</vt:lpstr>
      <vt:lpstr>Distribuição em condomínios</vt:lpstr>
      <vt:lpstr>Distribuição em Condomínios - Brasília</vt:lpstr>
      <vt:lpstr>Distribuição em Condomínios - Brasília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Revisão contrato Mckinsey</dc:title>
  <dc:creator>Patrícia Abreu</dc:creator>
  <cp:lastModifiedBy>Patricia Abreu</cp:lastModifiedBy>
  <cp:revision>873</cp:revision>
  <cp:lastPrinted>2016-03-15T12:35:14Z</cp:lastPrinted>
  <dcterms:created xsi:type="dcterms:W3CDTF">2015-07-12T21:14:11Z</dcterms:created>
  <dcterms:modified xsi:type="dcterms:W3CDTF">2016-04-27T11:12:57Z</dcterms:modified>
</cp:coreProperties>
</file>